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4"/>
  </p:notesMasterIdLst>
  <p:sldIdLst>
    <p:sldId id="274" r:id="rId2"/>
    <p:sldId id="276" r:id="rId3"/>
    <p:sldId id="277" r:id="rId4"/>
    <p:sldId id="278" r:id="rId5"/>
    <p:sldId id="279" r:id="rId6"/>
    <p:sldId id="269" r:id="rId7"/>
    <p:sldId id="280" r:id="rId8"/>
    <p:sldId id="282" r:id="rId9"/>
    <p:sldId id="281" r:id="rId10"/>
    <p:sldId id="287" r:id="rId11"/>
    <p:sldId id="288" r:id="rId12"/>
    <p:sldId id="283" r:id="rId13"/>
    <p:sldId id="285" r:id="rId14"/>
    <p:sldId id="284" r:id="rId15"/>
    <p:sldId id="286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30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659430-AE73-4213-804E-C09B8CCEE22C}" type="datetimeFigureOut">
              <a:rPr lang="fr-FR" smtClean="0"/>
              <a:t>12/05/2021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26690-ECAB-4F40-B141-B8E82777B4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4256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Représentatif de la distribution initiale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A67C-BE2C-40D6-8722-C64A49684F6D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6124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3693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062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5488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84574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2215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410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30818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96225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377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7389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467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570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49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302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694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099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6756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8969A60-FE3D-4891-B0DA-0BFC16FEAED1}" type="datetimeFigureOut">
              <a:rPr lang="en-GB" smtClean="0"/>
              <a:t>12/05/2021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0510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197555" y="677334"/>
            <a:ext cx="11390489" cy="590408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5C39CD8-1FBC-4E8C-BC35-EA10325FA872}"/>
              </a:ext>
            </a:extLst>
          </p:cNvPr>
          <p:cNvSpPr txBox="1"/>
          <p:nvPr/>
        </p:nvSpPr>
        <p:spPr>
          <a:xfrm>
            <a:off x="1004048" y="905554"/>
            <a:ext cx="939501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Statistique descriptive – Exploration des données</a:t>
            </a: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Histogrammes</a:t>
            </a:r>
          </a:p>
          <a:p>
            <a:pPr marL="742950" lvl="1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Majorité de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Fonteductile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Fontegrise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PVC</a:t>
            </a:r>
          </a:p>
          <a:p>
            <a:pPr marL="742950" lvl="1" indent="-285750">
              <a:buFont typeface="Wingdings" panose="05000000000000000000" pitchFamily="2" charset="2"/>
              <a:buChar char="à"/>
            </a:pP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FonteGrise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remplacée par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fonteductile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dans les années 1970</a:t>
            </a:r>
          </a:p>
          <a:p>
            <a:pPr marL="742950" lvl="1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Aujourd’hui on installe essentiellement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Fonteductile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PVC et PEHD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Fiabilité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moins en moins de casse avec le temps</a:t>
            </a:r>
          </a:p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- Il sera difficile d'évaluer les matages récents car peu d'évènements</a:t>
            </a:r>
          </a:p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- Nous pousse à étudier les durées de vies des matériaux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Fonductile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PVC, PEHD plus fiables (logiques cas matériaux privilégiés de nos jours)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Plus de casse sur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Fontegrise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PEBD et acier (échantillon PB trop faible)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Petits diamètres (&lt;6000 )semblent plus fragiles</a:t>
            </a: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Fiabilité vs. Durée de vie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Acier et Plomb: Longue durée de vie (max sur les matériaux) mais fort ratio de casse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Bonna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Longue durée et faible ratio de casse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PVC,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Fonteductile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PED: Faible durée de vie (biaisé car matériaux installés plus récemment) mais faible ratio de casse </a:t>
            </a: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288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E86F32E-4646-4C52-A601-FF7DB16E2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98" y="0"/>
            <a:ext cx="10209827" cy="5910196"/>
          </a:xfrm>
          <a:prstGeom prst="rect">
            <a:avLst/>
          </a:prstGeom>
        </p:spPr>
      </p:pic>
      <p:sp>
        <p:nvSpPr>
          <p:cNvPr id="4" name="Rectangle à coins arrondis 6">
            <a:extLst>
              <a:ext uri="{FF2B5EF4-FFF2-40B4-BE49-F238E27FC236}">
                <a16:creationId xmlns:a16="http://schemas.microsoft.com/office/drawing/2014/main" xmlns="" id="{415FE712-9C7F-4099-A273-CFAA3F354717}"/>
              </a:ext>
            </a:extLst>
          </p:cNvPr>
          <p:cNvSpPr/>
          <p:nvPr/>
        </p:nvSpPr>
        <p:spPr>
          <a:xfrm>
            <a:off x="172423" y="5946309"/>
            <a:ext cx="11390489" cy="8545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Collectivité 22 et 13 présentent le plus de casses (en valeur absolu)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constate une variation du ratio de casse pour un même matériau selon les collectivités</a:t>
            </a:r>
          </a:p>
        </p:txBody>
      </p:sp>
    </p:spTree>
    <p:extLst>
      <p:ext uri="{BB962C8B-B14F-4D97-AF65-F5344CB8AC3E}">
        <p14:creationId xmlns:p14="http://schemas.microsoft.com/office/powerpoint/2010/main" val="2622020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207267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1186820" y="6249643"/>
            <a:ext cx="9516473" cy="60835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Il y a 43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catégories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de diamètre des tuyaux installés qui ne sont pas cassés (peut être manque d’information)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à coins arrondis 2">
            <a:extLst>
              <a:ext uri="{FF2B5EF4-FFF2-40B4-BE49-F238E27FC236}">
                <a16:creationId xmlns:a16="http://schemas.microsoft.com/office/drawing/2014/main" xmlns="" id="{7153EBCB-1911-4061-86EA-6BCD31F0ECD9}"/>
              </a:ext>
            </a:extLst>
          </p:cNvPr>
          <p:cNvSpPr/>
          <p:nvPr/>
        </p:nvSpPr>
        <p:spPr>
          <a:xfrm>
            <a:off x="3532175" y="5434884"/>
            <a:ext cx="4825761" cy="5871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Petits diamètres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(&lt;25000 ) semblent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plus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fragiles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107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3BFAE8-F26C-4885-95D6-A1B3771C2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Fiabilité et durée de vie</a:t>
            </a:r>
          </a:p>
        </p:txBody>
      </p:sp>
    </p:spTree>
    <p:extLst>
      <p:ext uri="{BB962C8B-B14F-4D97-AF65-F5344CB8AC3E}">
        <p14:creationId xmlns:p14="http://schemas.microsoft.com/office/powerpoint/2010/main" val="1176169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AA0E748-ACD4-4CDE-B30F-7DCF6E81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73C48B9-4074-4E1D-92AB-88E86D8B1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35" y="136639"/>
            <a:ext cx="11600329" cy="5378086"/>
          </a:xfrm>
          <a:prstGeom prst="rect">
            <a:avLst/>
          </a:prstGeom>
        </p:spPr>
      </p:pic>
      <p:sp>
        <p:nvSpPr>
          <p:cNvPr id="5" name="Rectangle à coins arrondis 2">
            <a:extLst>
              <a:ext uri="{FF2B5EF4-FFF2-40B4-BE49-F238E27FC236}">
                <a16:creationId xmlns:a16="http://schemas.microsoft.com/office/drawing/2014/main" xmlns="" id="{3A580296-221B-4E08-9AE6-ABAE2F701562}"/>
              </a:ext>
            </a:extLst>
          </p:cNvPr>
          <p:cNvSpPr/>
          <p:nvPr/>
        </p:nvSpPr>
        <p:spPr>
          <a:xfrm>
            <a:off x="95957" y="5907741"/>
            <a:ext cx="11970537" cy="89527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Acier et Plomb: Longue durée de vie (max sur les matériaux) mais fort ratio de casse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Bonna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Longue durée et faible ratio de casse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PVC,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Fonteductile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PED: Faible durée de vie (biaisé car matériaux installés plus récemment) mais faible ratio de casse </a:t>
            </a:r>
          </a:p>
        </p:txBody>
      </p:sp>
    </p:spTree>
    <p:extLst>
      <p:ext uri="{BB962C8B-B14F-4D97-AF65-F5344CB8AC3E}">
        <p14:creationId xmlns:p14="http://schemas.microsoft.com/office/powerpoint/2010/main" val="2215413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09A54B8-3F71-414B-8599-B02422BA5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0" y="0"/>
            <a:ext cx="11519647" cy="5591740"/>
          </a:xfrm>
          <a:prstGeom prst="rect">
            <a:avLst/>
          </a:prstGeom>
        </p:spPr>
      </p:pic>
      <p:sp>
        <p:nvSpPr>
          <p:cNvPr id="5" name="Rectangle à coins arrondis 2">
            <a:extLst>
              <a:ext uri="{FF2B5EF4-FFF2-40B4-BE49-F238E27FC236}">
                <a16:creationId xmlns:a16="http://schemas.microsoft.com/office/drawing/2014/main" xmlns="" id="{1A51CC29-C57C-47C3-849B-C2BBAD98B0B1}"/>
              </a:ext>
            </a:extLst>
          </p:cNvPr>
          <p:cNvSpPr/>
          <p:nvPr/>
        </p:nvSpPr>
        <p:spPr>
          <a:xfrm>
            <a:off x="95957" y="5836023"/>
            <a:ext cx="11970537" cy="89527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Durée de vie similaire selon les diamètres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Ratio de casse supérieur pour les petits diamètre (résultat retrouvé précédemment)</a:t>
            </a:r>
          </a:p>
        </p:txBody>
      </p:sp>
    </p:spTree>
    <p:extLst>
      <p:ext uri="{BB962C8B-B14F-4D97-AF65-F5344CB8AC3E}">
        <p14:creationId xmlns:p14="http://schemas.microsoft.com/office/powerpoint/2010/main" val="2746361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282F8A-9440-476F-8E50-822028637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5A09D15-D09F-4619-997A-6265C89BB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865"/>
            <a:ext cx="12192000" cy="5791799"/>
          </a:xfrm>
          <a:prstGeom prst="rect">
            <a:avLst/>
          </a:prstGeom>
        </p:spPr>
      </p:pic>
      <p:sp>
        <p:nvSpPr>
          <p:cNvPr id="5" name="Rectangle à coins arrondis 2">
            <a:extLst>
              <a:ext uri="{FF2B5EF4-FFF2-40B4-BE49-F238E27FC236}">
                <a16:creationId xmlns:a16="http://schemas.microsoft.com/office/drawing/2014/main" xmlns="" id="{5A30FAE0-AE0B-467F-8831-049F5B456413}"/>
              </a:ext>
            </a:extLst>
          </p:cNvPr>
          <p:cNvSpPr/>
          <p:nvPr/>
        </p:nvSpPr>
        <p:spPr>
          <a:xfrm>
            <a:off x="95957" y="5925669"/>
            <a:ext cx="11970537" cy="89527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Matages plus récent :</a:t>
            </a:r>
          </a:p>
          <a:p>
            <a:pPr marL="742950" lvl="1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Diminution du ratio de casse </a:t>
            </a:r>
          </a:p>
          <a:p>
            <a:pPr marL="742950" lvl="1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Plus faible durée de vie (biaisé car installé plus récemment)</a:t>
            </a:r>
          </a:p>
        </p:txBody>
      </p:sp>
    </p:spTree>
    <p:extLst>
      <p:ext uri="{BB962C8B-B14F-4D97-AF65-F5344CB8AC3E}">
        <p14:creationId xmlns:p14="http://schemas.microsoft.com/office/powerpoint/2010/main" val="2479709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197555" y="677334"/>
            <a:ext cx="11390489" cy="590408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5C39CD8-1FBC-4E8C-BC35-EA10325FA872}"/>
              </a:ext>
            </a:extLst>
          </p:cNvPr>
          <p:cNvSpPr txBox="1"/>
          <p:nvPr/>
        </p:nvSpPr>
        <p:spPr>
          <a:xfrm>
            <a:off x="1004048" y="905554"/>
            <a:ext cx="939501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Semaine 2</a:t>
            </a:r>
          </a:p>
          <a:p>
            <a:pPr fontAlgn="base"/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Objectif:</a:t>
            </a:r>
          </a:p>
          <a:p>
            <a:pPr fontAlgn="base"/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1/ Test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survie sur une collectivité (population totale / sous population / mise en évidence de comportements de survie différents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2/ Détection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outliers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filtrer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données de défaillance)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1- Nombre de casses en fonction du temps pour chaque collectivité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2 - Analyse de survie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Pour chaque collectivité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Toutes le collectivité vs la collectivité 22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survie pour les matériaux de la collectivité 22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étude étendue pour les autres </a:t>
            </a:r>
            <a:r>
              <a:rPr lang="fr-F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collectivitées</a:t>
            </a:r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survie pour les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matages de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collectivité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survie pour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les diamètres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la collectivité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62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Nombre de casses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f(DDCC)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6709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70" y="887557"/>
            <a:ext cx="11932263" cy="546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71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Analyse de </a:t>
            </a:r>
            <a:r>
              <a:rPr lang="fr-FR" dirty="0" smtClean="0"/>
              <a:t>survie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4743706" y="3244334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Pour chaque collectivité</a:t>
            </a:r>
          </a:p>
        </p:txBody>
      </p:sp>
    </p:spTree>
    <p:extLst>
      <p:ext uri="{BB962C8B-B14F-4D97-AF65-F5344CB8AC3E}">
        <p14:creationId xmlns:p14="http://schemas.microsoft.com/office/powerpoint/2010/main" val="275668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3BFAE8-F26C-4885-95D6-A1B3771C2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HistogramMes</a:t>
            </a:r>
            <a:r>
              <a:rPr lang="fr-FR" dirty="0"/>
              <a:t> 3D </a:t>
            </a:r>
          </a:p>
        </p:txBody>
      </p:sp>
    </p:spTree>
    <p:extLst>
      <p:ext uri="{BB962C8B-B14F-4D97-AF65-F5344CB8AC3E}">
        <p14:creationId xmlns:p14="http://schemas.microsoft.com/office/powerpoint/2010/main" val="3756759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724" y="0"/>
            <a:ext cx="8577276" cy="6858000"/>
          </a:xfrm>
          <a:prstGeom prst="rect">
            <a:avLst/>
          </a:prstGeom>
        </p:spPr>
      </p:pic>
      <p:sp>
        <p:nvSpPr>
          <p:cNvPr id="5" name="Rectangle à coins arrondis 4"/>
          <p:cNvSpPr/>
          <p:nvPr/>
        </p:nvSpPr>
        <p:spPr>
          <a:xfrm>
            <a:off x="0" y="2107527"/>
            <a:ext cx="3610273" cy="158815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Récemment observées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(+-60 ans)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Perdus de vue: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Profils pertinents:</a:t>
            </a:r>
          </a:p>
        </p:txBody>
      </p:sp>
      <p:sp>
        <p:nvSpPr>
          <p:cNvPr id="4" name="Rectangle à coins arrondis 3"/>
          <p:cNvSpPr/>
          <p:nvPr/>
        </p:nvSpPr>
        <p:spPr>
          <a:xfrm>
            <a:off x="83360" y="1011094"/>
            <a:ext cx="3246982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Pour chaque collectivité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Ellipse 1"/>
          <p:cNvSpPr/>
          <p:nvPr/>
        </p:nvSpPr>
        <p:spPr>
          <a:xfrm>
            <a:off x="4434034" y="1011094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e 5"/>
          <p:cNvSpPr/>
          <p:nvPr/>
        </p:nvSpPr>
        <p:spPr>
          <a:xfrm>
            <a:off x="11112361" y="2346961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e 6"/>
          <p:cNvSpPr/>
          <p:nvPr/>
        </p:nvSpPr>
        <p:spPr>
          <a:xfrm>
            <a:off x="7773197" y="1002229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e 7"/>
          <p:cNvSpPr/>
          <p:nvPr/>
        </p:nvSpPr>
        <p:spPr>
          <a:xfrm>
            <a:off x="11107541" y="1011093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e 8"/>
          <p:cNvSpPr/>
          <p:nvPr/>
        </p:nvSpPr>
        <p:spPr>
          <a:xfrm>
            <a:off x="9426335" y="1011093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e 9"/>
          <p:cNvSpPr/>
          <p:nvPr/>
        </p:nvSpPr>
        <p:spPr>
          <a:xfrm>
            <a:off x="9426334" y="2352551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e 10"/>
          <p:cNvSpPr/>
          <p:nvPr/>
        </p:nvSpPr>
        <p:spPr>
          <a:xfrm>
            <a:off x="7773418" y="2352971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e 11"/>
          <p:cNvSpPr/>
          <p:nvPr/>
        </p:nvSpPr>
        <p:spPr>
          <a:xfrm>
            <a:off x="6132162" y="2369001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/>
          <p:cNvSpPr/>
          <p:nvPr/>
        </p:nvSpPr>
        <p:spPr>
          <a:xfrm>
            <a:off x="6128952" y="1011093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/>
          <p:cNvSpPr/>
          <p:nvPr/>
        </p:nvSpPr>
        <p:spPr>
          <a:xfrm>
            <a:off x="4462692" y="5027594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e 14"/>
          <p:cNvSpPr/>
          <p:nvPr/>
        </p:nvSpPr>
        <p:spPr>
          <a:xfrm>
            <a:off x="6132162" y="5030800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Ellipse 15"/>
          <p:cNvSpPr/>
          <p:nvPr/>
        </p:nvSpPr>
        <p:spPr>
          <a:xfrm>
            <a:off x="4487479" y="2342349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llipse 16"/>
          <p:cNvSpPr/>
          <p:nvPr/>
        </p:nvSpPr>
        <p:spPr>
          <a:xfrm>
            <a:off x="4462691" y="3697301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Ellipse 17"/>
          <p:cNvSpPr/>
          <p:nvPr/>
        </p:nvSpPr>
        <p:spPr>
          <a:xfrm>
            <a:off x="6136610" y="3695687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Ellipse 18"/>
          <p:cNvSpPr/>
          <p:nvPr/>
        </p:nvSpPr>
        <p:spPr>
          <a:xfrm>
            <a:off x="7773419" y="3697301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Ellipse 19"/>
          <p:cNvSpPr/>
          <p:nvPr/>
        </p:nvSpPr>
        <p:spPr>
          <a:xfrm>
            <a:off x="7773420" y="4992302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Ellipse 20"/>
          <p:cNvSpPr/>
          <p:nvPr/>
        </p:nvSpPr>
        <p:spPr>
          <a:xfrm>
            <a:off x="9414675" y="5027594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Ellipse 21"/>
          <p:cNvSpPr/>
          <p:nvPr/>
        </p:nvSpPr>
        <p:spPr>
          <a:xfrm>
            <a:off x="9410228" y="3695686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Ellipse 22"/>
          <p:cNvSpPr/>
          <p:nvPr/>
        </p:nvSpPr>
        <p:spPr>
          <a:xfrm>
            <a:off x="11107542" y="3696902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Ellipse 23"/>
          <p:cNvSpPr/>
          <p:nvPr/>
        </p:nvSpPr>
        <p:spPr>
          <a:xfrm>
            <a:off x="11107542" y="4995508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Ellipse 24"/>
          <p:cNvSpPr/>
          <p:nvPr/>
        </p:nvSpPr>
        <p:spPr>
          <a:xfrm>
            <a:off x="11107542" y="6347863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Ellipse 25"/>
          <p:cNvSpPr/>
          <p:nvPr/>
        </p:nvSpPr>
        <p:spPr>
          <a:xfrm>
            <a:off x="9426335" y="6347863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Ellipse 26"/>
          <p:cNvSpPr/>
          <p:nvPr/>
        </p:nvSpPr>
        <p:spPr>
          <a:xfrm>
            <a:off x="7773420" y="6347862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Ellipse 27"/>
          <p:cNvSpPr/>
          <p:nvPr/>
        </p:nvSpPr>
        <p:spPr>
          <a:xfrm>
            <a:off x="6054290" y="6347862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Ellipse 28"/>
          <p:cNvSpPr/>
          <p:nvPr/>
        </p:nvSpPr>
        <p:spPr>
          <a:xfrm>
            <a:off x="4465101" y="6347861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Ellipse 29"/>
          <p:cNvSpPr/>
          <p:nvPr/>
        </p:nvSpPr>
        <p:spPr>
          <a:xfrm>
            <a:off x="172341" y="2309334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Ellipse 30"/>
          <p:cNvSpPr/>
          <p:nvPr/>
        </p:nvSpPr>
        <p:spPr>
          <a:xfrm>
            <a:off x="158967" y="2774592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Ellipse 31"/>
          <p:cNvSpPr/>
          <p:nvPr/>
        </p:nvSpPr>
        <p:spPr>
          <a:xfrm>
            <a:off x="158967" y="325300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682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Analyse de </a:t>
            </a:r>
            <a:r>
              <a:rPr lang="fr-FR" dirty="0" smtClean="0"/>
              <a:t>survie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4070959" y="3244334"/>
            <a:ext cx="4050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Toutes le collectivité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VS la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collectivité 22</a:t>
            </a:r>
          </a:p>
        </p:txBody>
      </p:sp>
    </p:spTree>
    <p:extLst>
      <p:ext uri="{BB962C8B-B14F-4D97-AF65-F5344CB8AC3E}">
        <p14:creationId xmlns:p14="http://schemas.microsoft.com/office/powerpoint/2010/main" val="52058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à coins arrondis 2"/>
          <p:cNvSpPr/>
          <p:nvPr/>
        </p:nvSpPr>
        <p:spPr>
          <a:xfrm>
            <a:off x="3197525" y="108194"/>
            <a:ext cx="5796950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Collectivité 22 VS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3171623" y="5043578"/>
            <a:ext cx="6107501" cy="67861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Etude statistiques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Collectivité 22 contient plus d’</a:t>
            </a:r>
            <a:r>
              <a:rPr lang="fr-F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events</a:t>
            </a:r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ctr"/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    Etude nb de casse f(t)  Collectivité 22 contient plus de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2122097" y="5941051"/>
            <a:ext cx="9028981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Analyse de survie  profil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de la </a:t>
            </a:r>
            <a:r>
              <a:rPr lang="fr-FR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collect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22 est similaire au profil de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toutes les collectivités</a:t>
            </a:r>
            <a:endParaRPr lang="en-GB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738" y="897114"/>
            <a:ext cx="5926525" cy="408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8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Analyse de </a:t>
            </a:r>
            <a:r>
              <a:rPr lang="fr-FR" dirty="0" smtClean="0"/>
              <a:t>survie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3695348" y="3244334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Sous populations (Matériaux) de la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collectivité 22</a:t>
            </a:r>
          </a:p>
        </p:txBody>
      </p:sp>
    </p:spTree>
    <p:extLst>
      <p:ext uri="{BB962C8B-B14F-4D97-AF65-F5344CB8AC3E}">
        <p14:creationId xmlns:p14="http://schemas.microsoft.com/office/powerpoint/2010/main" val="164632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922" y="0"/>
            <a:ext cx="8582078" cy="6858000"/>
          </a:xfrm>
          <a:prstGeom prst="rect">
            <a:avLst/>
          </a:prstGeom>
        </p:spPr>
      </p:pic>
      <p:sp>
        <p:nvSpPr>
          <p:cNvPr id="5" name="Rectangle à coins arrondis 4"/>
          <p:cNvSpPr/>
          <p:nvPr/>
        </p:nvSpPr>
        <p:spPr>
          <a:xfrm>
            <a:off x="104722" y="1430867"/>
            <a:ext cx="3505200" cy="14216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Perdu de vue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PEHD, BONNA, ACIER, FONDUCTILE et PVC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Profils pertinents: FONTEGRISE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104722" y="533764"/>
            <a:ext cx="3444814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Matériaux pour la collectivité 22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768" y="1249852"/>
            <a:ext cx="5720553" cy="39658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4722" y="6130483"/>
            <a:ext cx="3289541" cy="6463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PVC et FONTEDUCTILE dans d’autres collectivités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104722" y="3160814"/>
            <a:ext cx="3289541" cy="92333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Hypothèse pour entrainer le modèle: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tous les matériaux ont le même comportement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104722" y="4192491"/>
            <a:ext cx="3289541" cy="92333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On va s’intéresser aux matages correspondants à la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FONTEGRISE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104722" y="5299986"/>
            <a:ext cx="3289541" cy="6463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PLOMB et PEDB non utilisé dans la </a:t>
            </a:r>
            <a:r>
              <a:rPr lang="fr-FR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collect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22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570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513" y="2015705"/>
            <a:ext cx="4721525" cy="4721525"/>
          </a:xfrm>
          <a:prstGeom prst="rect">
            <a:avLst/>
          </a:prstGeom>
        </p:spPr>
      </p:pic>
      <p:sp>
        <p:nvSpPr>
          <p:cNvPr id="4" name="Rectangle à coins arrondis 3"/>
          <p:cNvSpPr/>
          <p:nvPr/>
        </p:nvSpPr>
        <p:spPr>
          <a:xfrm>
            <a:off x="7891501" y="119697"/>
            <a:ext cx="3294084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PLOMB pour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3619099" y="875484"/>
            <a:ext cx="5707781" cy="7319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FontTx/>
              <a:buChar char="-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Matériaux les moins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utilisés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utilité?!!!)</a:t>
            </a:r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FontTx/>
              <a:buChar char="-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Même </a:t>
            </a:r>
            <a:r>
              <a:rPr lang="fr-F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pour les matages correspondants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45" y="2015705"/>
            <a:ext cx="4791974" cy="4791974"/>
          </a:xfrm>
          <a:prstGeom prst="rect">
            <a:avLst/>
          </a:prstGeom>
        </p:spPr>
      </p:pic>
      <p:sp>
        <p:nvSpPr>
          <p:cNvPr id="7" name="Rectangle à coins arrondis 6"/>
          <p:cNvSpPr/>
          <p:nvPr/>
        </p:nvSpPr>
        <p:spPr>
          <a:xfrm>
            <a:off x="1407313" y="119697"/>
            <a:ext cx="3294084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PEBD pour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38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435" y="40257"/>
            <a:ext cx="9806503" cy="6858000"/>
          </a:xfrm>
          <a:prstGeom prst="rect">
            <a:avLst/>
          </a:prstGeom>
        </p:spPr>
      </p:pic>
      <p:sp>
        <p:nvSpPr>
          <p:cNvPr id="4" name="Rectangle à coins arrondis 3"/>
          <p:cNvSpPr/>
          <p:nvPr/>
        </p:nvSpPr>
        <p:spPr>
          <a:xfrm>
            <a:off x="47214" y="1005342"/>
            <a:ext cx="2195655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PVC pour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llipse 4"/>
          <p:cNvSpPr/>
          <p:nvPr/>
        </p:nvSpPr>
        <p:spPr>
          <a:xfrm>
            <a:off x="3398864" y="677539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e 5"/>
          <p:cNvSpPr/>
          <p:nvPr/>
        </p:nvSpPr>
        <p:spPr>
          <a:xfrm>
            <a:off x="5311053" y="2014633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e 6"/>
          <p:cNvSpPr/>
          <p:nvPr/>
        </p:nvSpPr>
        <p:spPr>
          <a:xfrm>
            <a:off x="9123928" y="4694573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e 7"/>
          <p:cNvSpPr/>
          <p:nvPr/>
        </p:nvSpPr>
        <p:spPr>
          <a:xfrm>
            <a:off x="9123927" y="2014633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e 8"/>
          <p:cNvSpPr/>
          <p:nvPr/>
        </p:nvSpPr>
        <p:spPr>
          <a:xfrm>
            <a:off x="10992984" y="2014633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à coins arrondis 9"/>
          <p:cNvSpPr/>
          <p:nvPr/>
        </p:nvSpPr>
        <p:spPr>
          <a:xfrm>
            <a:off x="153606" y="2139761"/>
            <a:ext cx="1982870" cy="14216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Profils similaires: début des casses aux alentours de 50 ans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Ellipse 10"/>
          <p:cNvSpPr/>
          <p:nvPr/>
        </p:nvSpPr>
        <p:spPr>
          <a:xfrm>
            <a:off x="5311053" y="3311105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e 11"/>
          <p:cNvSpPr/>
          <p:nvPr/>
        </p:nvSpPr>
        <p:spPr>
          <a:xfrm>
            <a:off x="10992983" y="67753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/>
          <p:cNvSpPr/>
          <p:nvPr/>
        </p:nvSpPr>
        <p:spPr>
          <a:xfrm>
            <a:off x="5305278" y="6050411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/>
          <p:cNvSpPr/>
          <p:nvPr/>
        </p:nvSpPr>
        <p:spPr>
          <a:xfrm>
            <a:off x="10992983" y="4694573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23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497" y="0"/>
            <a:ext cx="9806503" cy="6858000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47214" y="1005342"/>
            <a:ext cx="2195655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FONTEDUCTILE pour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llipse 4"/>
          <p:cNvSpPr/>
          <p:nvPr/>
        </p:nvSpPr>
        <p:spPr>
          <a:xfrm>
            <a:off x="3255091" y="194849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e 5"/>
          <p:cNvSpPr/>
          <p:nvPr/>
        </p:nvSpPr>
        <p:spPr>
          <a:xfrm>
            <a:off x="5173031" y="326258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e 6"/>
          <p:cNvSpPr/>
          <p:nvPr/>
        </p:nvSpPr>
        <p:spPr>
          <a:xfrm>
            <a:off x="5351310" y="5977034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e 7"/>
          <p:cNvSpPr/>
          <p:nvPr/>
        </p:nvSpPr>
        <p:spPr>
          <a:xfrm>
            <a:off x="7203114" y="5977034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e 8"/>
          <p:cNvSpPr/>
          <p:nvPr/>
        </p:nvSpPr>
        <p:spPr>
          <a:xfrm>
            <a:off x="11131008" y="194849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e 9"/>
          <p:cNvSpPr/>
          <p:nvPr/>
        </p:nvSpPr>
        <p:spPr>
          <a:xfrm>
            <a:off x="9192940" y="4602559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e 10"/>
          <p:cNvSpPr/>
          <p:nvPr/>
        </p:nvSpPr>
        <p:spPr>
          <a:xfrm>
            <a:off x="11131007" y="326258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e 11"/>
          <p:cNvSpPr/>
          <p:nvPr/>
        </p:nvSpPr>
        <p:spPr>
          <a:xfrm>
            <a:off x="7288748" y="64015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/>
          <p:cNvSpPr/>
          <p:nvPr/>
        </p:nvSpPr>
        <p:spPr>
          <a:xfrm>
            <a:off x="11131006" y="64015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à coins arrondis 13"/>
          <p:cNvSpPr/>
          <p:nvPr/>
        </p:nvSpPr>
        <p:spPr>
          <a:xfrm>
            <a:off x="153606" y="2139761"/>
            <a:ext cx="1982870" cy="22367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Profils similaires: </a:t>
            </a:r>
            <a:r>
              <a:rPr lang="fr-F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Proba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survie qui commence à diminuer au bout de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ans et  manque de data  depuis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ans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453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Analyse de </a:t>
            </a:r>
            <a:r>
              <a:rPr lang="fr-FR" dirty="0" smtClean="0"/>
              <a:t>survie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3823589" y="3244334"/>
            <a:ext cx="4544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Sous populations (Matage) de la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collectivité 22</a:t>
            </a:r>
          </a:p>
        </p:txBody>
      </p:sp>
    </p:spTree>
    <p:extLst>
      <p:ext uri="{BB962C8B-B14F-4D97-AF65-F5344CB8AC3E}">
        <p14:creationId xmlns:p14="http://schemas.microsoft.com/office/powerpoint/2010/main" val="316082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926" y="39512"/>
            <a:ext cx="9831074" cy="6858000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0" y="2232379"/>
            <a:ext cx="2360926" cy="8673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Profils pertinents: FONTEGRISE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llipse 3"/>
          <p:cNvSpPr/>
          <p:nvPr/>
        </p:nvSpPr>
        <p:spPr>
          <a:xfrm>
            <a:off x="7276463" y="5899289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llipse 4"/>
          <p:cNvSpPr/>
          <p:nvPr/>
        </p:nvSpPr>
        <p:spPr>
          <a:xfrm>
            <a:off x="297693" y="4820987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713116" y="4761449"/>
            <a:ext cx="1282462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Question!!</a:t>
            </a:r>
            <a:endParaRPr lang="en-GB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104722" y="533764"/>
            <a:ext cx="2184153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Matages pour la collectivité 22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67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2">
            <a:extLst>
              <a:ext uri="{FF2B5EF4-FFF2-40B4-BE49-F238E27FC236}">
                <a16:creationId xmlns:a16="http://schemas.microsoft.com/office/drawing/2014/main" xmlns="" id="{0B6C1CA8-8916-4C9B-B7EF-DFE8EE9D3753}"/>
              </a:ext>
            </a:extLst>
          </p:cNvPr>
          <p:cNvSpPr/>
          <p:nvPr/>
        </p:nvSpPr>
        <p:spPr>
          <a:xfrm>
            <a:off x="95956" y="5606396"/>
            <a:ext cx="11390489" cy="119662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Majorité de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Fonteductile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Fontegrise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PVC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FonteGrise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remplacée par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fonteductile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dans les années 1970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Aujourd’hui on installe essentiellement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Fonteductile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PVC et PEHD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50A2D82-BCB5-4922-BFF4-47A2A1FD0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88" y="0"/>
            <a:ext cx="9646024" cy="541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41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à coins arrondis 2"/>
          <p:cNvSpPr/>
          <p:nvPr/>
        </p:nvSpPr>
        <p:spPr>
          <a:xfrm>
            <a:off x="513536" y="4524821"/>
            <a:ext cx="5553709" cy="3900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Comportement </a:t>
            </a: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similaire: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date début des casses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7" name="Groupe 6"/>
          <p:cNvGrpSpPr/>
          <p:nvPr/>
        </p:nvGrpSpPr>
        <p:grpSpPr>
          <a:xfrm>
            <a:off x="466309" y="1039701"/>
            <a:ext cx="4233857" cy="2963331"/>
            <a:chOff x="5979015" y="561623"/>
            <a:chExt cx="4233857" cy="2963331"/>
          </a:xfrm>
        </p:grpSpPr>
        <p:grpSp>
          <p:nvGrpSpPr>
            <p:cNvPr id="5" name="Groupe 4"/>
            <p:cNvGrpSpPr/>
            <p:nvPr/>
          </p:nvGrpSpPr>
          <p:grpSpPr>
            <a:xfrm>
              <a:off x="5979015" y="561623"/>
              <a:ext cx="4118896" cy="2669822"/>
              <a:chOff x="5979015" y="561623"/>
              <a:chExt cx="4118896" cy="2669822"/>
            </a:xfrm>
          </p:grpSpPr>
          <p:pic>
            <p:nvPicPr>
              <p:cNvPr id="2" name="Image 1"/>
              <p:cNvPicPr>
                <a:picLocks noChangeAspect="1"/>
              </p:cNvPicPr>
              <p:nvPr/>
            </p:nvPicPr>
            <p:blipFill rotWithShape="1">
              <a:blip r:embed="rId2"/>
              <a:srcRect l="22409" r="38984" b="61070"/>
              <a:stretch/>
            </p:blipFill>
            <p:spPr>
              <a:xfrm>
                <a:off x="6302415" y="561624"/>
                <a:ext cx="3795496" cy="2669821"/>
              </a:xfrm>
              <a:prstGeom prst="rect">
                <a:avLst/>
              </a:prstGeom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 rotWithShape="1">
              <a:blip r:embed="rId2"/>
              <a:srcRect r="97151" b="61070"/>
              <a:stretch/>
            </p:blipFill>
            <p:spPr>
              <a:xfrm>
                <a:off x="5979015" y="561623"/>
                <a:ext cx="280031" cy="2669821"/>
              </a:xfrm>
              <a:prstGeom prst="rect">
                <a:avLst/>
              </a:prstGeom>
            </p:spPr>
          </p:pic>
        </p:grpSp>
        <p:pic>
          <p:nvPicPr>
            <p:cNvPr id="6" name="Image 5"/>
            <p:cNvPicPr>
              <a:picLocks noChangeAspect="1"/>
            </p:cNvPicPr>
            <p:nvPr/>
          </p:nvPicPr>
          <p:blipFill rotWithShape="1">
            <a:blip r:embed="rId2"/>
            <a:srcRect t="96791" r="57414" b="-1070"/>
            <a:stretch/>
          </p:blipFill>
          <p:spPr>
            <a:xfrm>
              <a:off x="6026242" y="3231443"/>
              <a:ext cx="4186630" cy="293511"/>
            </a:xfrm>
            <a:prstGeom prst="rect">
              <a:avLst/>
            </a:prstGeom>
          </p:spPr>
        </p:pic>
      </p:grp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346" y="746192"/>
            <a:ext cx="5092063" cy="3530159"/>
          </a:xfrm>
          <a:prstGeom prst="rect">
            <a:avLst/>
          </a:prstGeom>
        </p:spPr>
      </p:pic>
      <p:sp>
        <p:nvSpPr>
          <p:cNvPr id="9" name="Rectangle à coins arrondis 8"/>
          <p:cNvSpPr/>
          <p:nvPr/>
        </p:nvSpPr>
        <p:spPr>
          <a:xfrm>
            <a:off x="4189563" y="72865"/>
            <a:ext cx="3812875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Matages pour la collectivité 22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3011416" y="1985930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e 10"/>
          <p:cNvSpPr/>
          <p:nvPr/>
        </p:nvSpPr>
        <p:spPr>
          <a:xfrm>
            <a:off x="1367171" y="1994794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e 11"/>
          <p:cNvSpPr/>
          <p:nvPr/>
        </p:nvSpPr>
        <p:spPr>
          <a:xfrm>
            <a:off x="149635" y="4594717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/>
          <p:cNvSpPr/>
          <p:nvPr/>
        </p:nvSpPr>
        <p:spPr>
          <a:xfrm>
            <a:off x="2945280" y="3182950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/>
          <p:cNvSpPr/>
          <p:nvPr/>
        </p:nvSpPr>
        <p:spPr>
          <a:xfrm>
            <a:off x="1301035" y="3191814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e 14"/>
          <p:cNvSpPr/>
          <p:nvPr/>
        </p:nvSpPr>
        <p:spPr>
          <a:xfrm>
            <a:off x="149635" y="5261916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à coins arrondis 15"/>
          <p:cNvSpPr/>
          <p:nvPr/>
        </p:nvSpPr>
        <p:spPr>
          <a:xfrm>
            <a:off x="513536" y="5186404"/>
            <a:ext cx="5553709" cy="3900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Comportement similaire: début des casses  après environs 40 ans 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830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t="49136"/>
          <a:stretch/>
        </p:blipFill>
        <p:spPr>
          <a:xfrm>
            <a:off x="6189571" y="1981201"/>
            <a:ext cx="6002429" cy="4876800"/>
          </a:xfrm>
          <a:prstGeom prst="rect">
            <a:avLst/>
          </a:prstGeom>
        </p:spPr>
      </p:pic>
      <p:grpSp>
        <p:nvGrpSpPr>
          <p:cNvPr id="8" name="Groupe 7"/>
          <p:cNvGrpSpPr/>
          <p:nvPr/>
        </p:nvGrpSpPr>
        <p:grpSpPr>
          <a:xfrm>
            <a:off x="0" y="0"/>
            <a:ext cx="6175346" cy="4995334"/>
            <a:chOff x="0" y="0"/>
            <a:chExt cx="6175346" cy="4995334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 rotWithShape="1">
            <a:blip r:embed="rId2"/>
            <a:srcRect b="50617"/>
            <a:stretch/>
          </p:blipFill>
          <p:spPr>
            <a:xfrm>
              <a:off x="0" y="0"/>
              <a:ext cx="6175346" cy="4871156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 rotWithShape="1">
            <a:blip r:embed="rId2"/>
            <a:srcRect t="98469"/>
            <a:stretch/>
          </p:blipFill>
          <p:spPr>
            <a:xfrm>
              <a:off x="0" y="4844350"/>
              <a:ext cx="6175346" cy="150984"/>
            </a:xfrm>
            <a:prstGeom prst="rect">
              <a:avLst/>
            </a:prstGeom>
          </p:spPr>
        </p:pic>
      </p:grpSp>
      <p:sp>
        <p:nvSpPr>
          <p:cNvPr id="9" name="Rectangle à coins arrondis 8"/>
          <p:cNvSpPr/>
          <p:nvPr/>
        </p:nvSpPr>
        <p:spPr>
          <a:xfrm>
            <a:off x="7264647" y="292081"/>
            <a:ext cx="3444814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Diamètres pour la collectivité 22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1092680" y="5109519"/>
            <a:ext cx="3610273" cy="158815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Récemment observées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Perdus de vue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Profils pertinents</a:t>
            </a:r>
          </a:p>
        </p:txBody>
      </p:sp>
      <p:sp>
        <p:nvSpPr>
          <p:cNvPr id="12" name="Ellipse 11"/>
          <p:cNvSpPr/>
          <p:nvPr/>
        </p:nvSpPr>
        <p:spPr>
          <a:xfrm>
            <a:off x="1265021" y="5311326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/>
          <p:cNvSpPr/>
          <p:nvPr/>
        </p:nvSpPr>
        <p:spPr>
          <a:xfrm>
            <a:off x="1251647" y="5776584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/>
          <p:cNvSpPr/>
          <p:nvPr/>
        </p:nvSpPr>
        <p:spPr>
          <a:xfrm>
            <a:off x="1251647" y="6255000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e 14"/>
          <p:cNvSpPr/>
          <p:nvPr/>
        </p:nvSpPr>
        <p:spPr>
          <a:xfrm>
            <a:off x="1837240" y="367407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Ellipse 15"/>
          <p:cNvSpPr/>
          <p:nvPr/>
        </p:nvSpPr>
        <p:spPr>
          <a:xfrm>
            <a:off x="3065573" y="378488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llipse 16"/>
          <p:cNvSpPr/>
          <p:nvPr/>
        </p:nvSpPr>
        <p:spPr>
          <a:xfrm>
            <a:off x="5316321" y="4294472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461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51" y="860715"/>
            <a:ext cx="8003811" cy="5997285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4343167" y="73688"/>
            <a:ext cx="3444814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Diamètres pour la collectivité 22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638" y="2498281"/>
            <a:ext cx="3604815" cy="2251998"/>
          </a:xfrm>
          <a:prstGeom prst="rect">
            <a:avLst/>
          </a:prstGeom>
        </p:spPr>
      </p:pic>
      <p:sp>
        <p:nvSpPr>
          <p:cNvPr id="5" name="Rectangle à coins arrondis 4"/>
          <p:cNvSpPr/>
          <p:nvPr/>
        </p:nvSpPr>
        <p:spPr>
          <a:xfrm>
            <a:off x="8482638" y="1790624"/>
            <a:ext cx="3604815" cy="5947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Comportement défaillant pour l’entrainement du modèle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217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26880E8-E0CF-4642-A0D0-B2EB44141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88" y="0"/>
            <a:ext cx="10341201" cy="5872664"/>
          </a:xfrm>
          <a:prstGeom prst="rect">
            <a:avLst/>
          </a:prstGeom>
        </p:spPr>
      </p:pic>
      <p:sp>
        <p:nvSpPr>
          <p:cNvPr id="4" name="Rectangle à coins arrondis 2">
            <a:extLst>
              <a:ext uri="{FF2B5EF4-FFF2-40B4-BE49-F238E27FC236}">
                <a16:creationId xmlns:a16="http://schemas.microsoft.com/office/drawing/2014/main" xmlns="" id="{B76E6837-3BF1-4F1E-950F-264A87818A07}"/>
              </a:ext>
            </a:extLst>
          </p:cNvPr>
          <p:cNvSpPr/>
          <p:nvPr/>
        </p:nvSpPr>
        <p:spPr>
          <a:xfrm>
            <a:off x="95956" y="6104964"/>
            <a:ext cx="11390489" cy="59944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retrouve une répartition assez homogène des matériaux selon les diamètres</a:t>
            </a:r>
          </a:p>
        </p:txBody>
      </p:sp>
    </p:spTree>
    <p:extLst>
      <p:ext uri="{BB962C8B-B14F-4D97-AF65-F5344CB8AC3E}">
        <p14:creationId xmlns:p14="http://schemas.microsoft.com/office/powerpoint/2010/main" val="1829147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3BFAE8-F26C-4885-95D6-A1B3771C2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Fiabilité</a:t>
            </a:r>
          </a:p>
        </p:txBody>
      </p:sp>
    </p:spTree>
    <p:extLst>
      <p:ext uri="{BB962C8B-B14F-4D97-AF65-F5344CB8AC3E}">
        <p14:creationId xmlns:p14="http://schemas.microsoft.com/office/powerpoint/2010/main" val="2555795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Capture d’écra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4"/>
          <a:stretch/>
        </p:blipFill>
        <p:spPr>
          <a:xfrm>
            <a:off x="0" y="1"/>
            <a:ext cx="12192000" cy="6035040"/>
          </a:xfrm>
          <a:prstGeom prst="rect">
            <a:avLst/>
          </a:prstGeom>
        </p:spPr>
      </p:pic>
      <p:sp>
        <p:nvSpPr>
          <p:cNvPr id="6" name="Rectangle à coins arrondis 5"/>
          <p:cNvSpPr/>
          <p:nvPr/>
        </p:nvSpPr>
        <p:spPr>
          <a:xfrm>
            <a:off x="96904" y="6146799"/>
            <a:ext cx="5875867" cy="7112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Grande majorité de nb de casses de FONTEDUCTILE, FONTEGRISE et PVC  </a:t>
            </a:r>
            <a:b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M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inorité de nb de casses de Plomb et PEBD</a:t>
            </a:r>
            <a:endParaRPr lang="en-GB" sz="1600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6103667" y="6163732"/>
            <a:ext cx="6011333" cy="67733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Proportions assez représentatives des distributions initiales de tuyaux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469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DEC0B4-404C-4BC4-8729-1B503BAEE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C5D98AF-18BC-4483-8C38-5CC2A8BBE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570" y="0"/>
            <a:ext cx="9732006" cy="5576005"/>
          </a:xfrm>
          <a:prstGeom prst="rect">
            <a:avLst/>
          </a:prstGeom>
        </p:spPr>
      </p:pic>
      <p:sp>
        <p:nvSpPr>
          <p:cNvPr id="5" name="Rectangle à coins arrondis 2">
            <a:extLst>
              <a:ext uri="{FF2B5EF4-FFF2-40B4-BE49-F238E27FC236}">
                <a16:creationId xmlns:a16="http://schemas.microsoft.com/office/drawing/2014/main" xmlns="" id="{EB9AE875-E06F-4253-BF6D-795CACE22227}"/>
              </a:ext>
            </a:extLst>
          </p:cNvPr>
          <p:cNvSpPr/>
          <p:nvPr/>
        </p:nvSpPr>
        <p:spPr>
          <a:xfrm>
            <a:off x="95957" y="5647765"/>
            <a:ext cx="6071761" cy="115525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moins en moins de casse avec le temps</a:t>
            </a:r>
          </a:p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- Il sera difficile d'évaluer les matages récents car peu d'évènements</a:t>
            </a:r>
          </a:p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- Nous pousse à étudier les durées de vies des matériaux</a:t>
            </a:r>
          </a:p>
        </p:txBody>
      </p:sp>
      <p:sp>
        <p:nvSpPr>
          <p:cNvPr id="6" name="Rectangle à coins arrondis 2">
            <a:extLst>
              <a:ext uri="{FF2B5EF4-FFF2-40B4-BE49-F238E27FC236}">
                <a16:creationId xmlns:a16="http://schemas.microsoft.com/office/drawing/2014/main" xmlns="" id="{C5B197C8-8911-45C5-B672-CDDFC8193811}"/>
              </a:ext>
            </a:extLst>
          </p:cNvPr>
          <p:cNvSpPr/>
          <p:nvPr/>
        </p:nvSpPr>
        <p:spPr>
          <a:xfrm>
            <a:off x="6293224" y="5647765"/>
            <a:ext cx="5898776" cy="115525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Fonductile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PVC, PEHD plus fiables (logiques cas matériaux privilégiés de nos jours)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Plus de casse sur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Fontegrise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PEBD et acier (échantillon PB trop faible)</a:t>
            </a:r>
          </a:p>
        </p:txBody>
      </p:sp>
    </p:spTree>
    <p:extLst>
      <p:ext uri="{BB962C8B-B14F-4D97-AF65-F5344CB8AC3E}">
        <p14:creationId xmlns:p14="http://schemas.microsoft.com/office/powerpoint/2010/main" val="1726386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05CEE-DA28-4699-B8E1-97CE5E368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A210245-0D96-4248-852B-A405E14A5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1" y="0"/>
            <a:ext cx="9914863" cy="5610206"/>
          </a:xfrm>
          <a:prstGeom prst="rect">
            <a:avLst/>
          </a:prstGeom>
        </p:spPr>
      </p:pic>
      <p:sp>
        <p:nvSpPr>
          <p:cNvPr id="5" name="Rectangle à coins arrondis 2">
            <a:extLst>
              <a:ext uri="{FF2B5EF4-FFF2-40B4-BE49-F238E27FC236}">
                <a16:creationId xmlns:a16="http://schemas.microsoft.com/office/drawing/2014/main" xmlns="" id="{7153EBCB-1911-4061-86EA-6BCD31F0ECD9}"/>
              </a:ext>
            </a:extLst>
          </p:cNvPr>
          <p:cNvSpPr/>
          <p:nvPr/>
        </p:nvSpPr>
        <p:spPr>
          <a:xfrm>
            <a:off x="95957" y="5647765"/>
            <a:ext cx="11970537" cy="115525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Petits diamètres (&lt;6000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semblent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plus fragiles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Acier plus cassant sur petits diamètres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Fonteductile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PVC plus fiables sur les gros diamètres</a:t>
            </a:r>
          </a:p>
        </p:txBody>
      </p:sp>
    </p:spTree>
    <p:extLst>
      <p:ext uri="{BB962C8B-B14F-4D97-AF65-F5344CB8AC3E}">
        <p14:creationId xmlns:p14="http://schemas.microsoft.com/office/powerpoint/2010/main" val="2841526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4ED310-B962-4B3B-9914-1A5E29171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7666B64-F1F4-432D-80D8-112A80E13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29" y="0"/>
            <a:ext cx="9924860" cy="5794897"/>
          </a:xfrm>
          <a:prstGeom prst="rect">
            <a:avLst/>
          </a:prstGeom>
        </p:spPr>
      </p:pic>
      <p:sp>
        <p:nvSpPr>
          <p:cNvPr id="5" name="Rectangle à coins arrondis 2">
            <a:extLst>
              <a:ext uri="{FF2B5EF4-FFF2-40B4-BE49-F238E27FC236}">
                <a16:creationId xmlns:a16="http://schemas.microsoft.com/office/drawing/2014/main" xmlns="" id="{96FFD440-CC7C-4C7E-8A14-596B8D4492AC}"/>
              </a:ext>
            </a:extLst>
          </p:cNvPr>
          <p:cNvSpPr/>
          <p:nvPr/>
        </p:nvSpPr>
        <p:spPr>
          <a:xfrm>
            <a:off x="95957" y="5907741"/>
            <a:ext cx="11970537" cy="89527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Détails casse par matage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Biaisé car les matages plus récents vont présenter artificiellement une meilleure stabilité (ratio casses/installés plus faibles car les matériaux sont récent donc en bon état -&gt; la durée de vie critique n’est pas atteinte)</a:t>
            </a:r>
          </a:p>
        </p:txBody>
      </p:sp>
    </p:spTree>
    <p:extLst>
      <p:ext uri="{BB962C8B-B14F-4D97-AF65-F5344CB8AC3E}">
        <p14:creationId xmlns:p14="http://schemas.microsoft.com/office/powerpoint/2010/main" val="1994894823"/>
      </p:ext>
    </p:extLst>
  </p:cSld>
  <p:clrMapOvr>
    <a:masterClrMapping/>
  </p:clrMapOvr>
</p:sld>
</file>

<file path=ppt/theme/theme1.xml><?xml version="1.0" encoding="utf-8"?>
<a:theme xmlns:a="http://schemas.openxmlformats.org/drawingml/2006/main" name="Ronds dans l’eau">
  <a:themeElements>
    <a:clrScheme name="Ronds dans l’eau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Ronds dans l’eau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onds dans l’eau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676</TotalTime>
  <Words>898</Words>
  <Application>Microsoft Office PowerPoint</Application>
  <PresentationFormat>Grand écran</PresentationFormat>
  <Paragraphs>145</Paragraphs>
  <Slides>32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8" baseType="lpstr">
      <vt:lpstr>Arial</vt:lpstr>
      <vt:lpstr>Calibri</vt:lpstr>
      <vt:lpstr>Times New Roman</vt:lpstr>
      <vt:lpstr>Tw Cen MT</vt:lpstr>
      <vt:lpstr>Wingdings</vt:lpstr>
      <vt:lpstr>Ronds dans l’eau</vt:lpstr>
      <vt:lpstr>Présentation PowerPoint</vt:lpstr>
      <vt:lpstr>HistogramMes 3D </vt:lpstr>
      <vt:lpstr>Présentation PowerPoint</vt:lpstr>
      <vt:lpstr>Présentation PowerPoint</vt:lpstr>
      <vt:lpstr>Fiabilité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Fiabilité et durée de vie</vt:lpstr>
      <vt:lpstr>Présentation PowerPoint</vt:lpstr>
      <vt:lpstr>Présentation PowerPoint</vt:lpstr>
      <vt:lpstr>Présentation PowerPoint</vt:lpstr>
      <vt:lpstr>Présentation PowerPoint</vt:lpstr>
      <vt:lpstr>Nombre de casses f(DDCC)</vt:lpstr>
      <vt:lpstr>Présentation PowerPoint</vt:lpstr>
      <vt:lpstr>Analyse de survie</vt:lpstr>
      <vt:lpstr>Présentation PowerPoint</vt:lpstr>
      <vt:lpstr>Analyse de survie</vt:lpstr>
      <vt:lpstr>Présentation PowerPoint</vt:lpstr>
      <vt:lpstr>Analyse de survie</vt:lpstr>
      <vt:lpstr>Présentation PowerPoint</vt:lpstr>
      <vt:lpstr>Présentation PowerPoint</vt:lpstr>
      <vt:lpstr>Présentation PowerPoint</vt:lpstr>
      <vt:lpstr>Présentation PowerPoint</vt:lpstr>
      <vt:lpstr>Analyse de survie</vt:lpstr>
      <vt:lpstr>Présentation PowerPoint</vt:lpstr>
      <vt:lpstr>Présentation PowerPoint</vt:lpstr>
      <vt:lpstr>Présentation PowerPoint</vt:lpstr>
      <vt:lpstr>Présentation PowerPoint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olfa meksi</dc:creator>
  <cp:lastModifiedBy>olfa meksi</cp:lastModifiedBy>
  <cp:revision>34</cp:revision>
  <dcterms:created xsi:type="dcterms:W3CDTF">2021-05-04T18:05:41Z</dcterms:created>
  <dcterms:modified xsi:type="dcterms:W3CDTF">2021-05-12T12:59:50Z</dcterms:modified>
</cp:coreProperties>
</file>